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8" r:id="rId2"/>
    <p:sldId id="262" r:id="rId3"/>
    <p:sldId id="267" r:id="rId4"/>
    <p:sldId id="277" r:id="rId5"/>
    <p:sldId id="264" r:id="rId6"/>
    <p:sldId id="273" r:id="rId7"/>
    <p:sldId id="265" r:id="rId8"/>
    <p:sldId id="283" r:id="rId9"/>
    <p:sldId id="274" r:id="rId10"/>
    <p:sldId id="272" r:id="rId11"/>
    <p:sldId id="266" r:id="rId12"/>
    <p:sldId id="279" r:id="rId13"/>
    <p:sldId id="280" r:id="rId14"/>
    <p:sldId id="281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  <a:srgbClr val="EA16C2"/>
    <a:srgbClr val="6733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92" autoAdjust="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DF5EE-E4DF-4E16-BDE3-BBBE5180FBE7}" type="datetimeFigureOut">
              <a:rPr lang="en-US" smtClean="0"/>
              <a:pPr/>
              <a:t>9/26/2013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2EEFB5-5F7B-4FAF-BEB2-95E3F409A0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139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EEFB5-5F7B-4FAF-BEB2-95E3F409A02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356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9/26/2013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youtube.com/watch?v=wD5ALPHQuC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020.jpg"/>
          <p:cNvPicPr>
            <a:picLocks noChangeAspect="1"/>
          </p:cNvPicPr>
          <p:nvPr/>
        </p:nvPicPr>
        <p:blipFill>
          <a:blip r:embed="rId3"/>
          <a:srcRect r="2703" b="12195"/>
          <a:stretch>
            <a:fillRect/>
          </a:stretch>
        </p:blipFill>
        <p:spPr>
          <a:xfrm>
            <a:off x="228600" y="304800"/>
            <a:ext cx="8229600" cy="6400800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990600" y="3657600"/>
            <a:ext cx="76962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99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22617" y="154942"/>
            <a:ext cx="4738256" cy="304698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00FF"/>
                </a:solidFill>
              </a:rPr>
              <a:t>প্রস্তুতকারক</a:t>
            </a:r>
          </a:p>
          <a:p>
            <a:endParaRPr lang="bn-BD" sz="2400" dirty="0" smtClean="0">
              <a:solidFill>
                <a:srgbClr val="FFFF00"/>
              </a:solidFill>
            </a:endParaRPr>
          </a:p>
          <a:p>
            <a:r>
              <a:rPr lang="bn-BD" sz="2400" dirty="0" smtClean="0">
                <a:solidFill>
                  <a:srgbClr val="0000FF"/>
                </a:solidFill>
              </a:rPr>
              <a:t>হার্ভার্ড বিশ্ববিদ্যালয়ের গণিতের অধ্যাপক হাওয়ার্ড এইকিন </a:t>
            </a:r>
          </a:p>
          <a:p>
            <a:r>
              <a:rPr lang="bn-BD" sz="2400" dirty="0" smtClean="0">
                <a:solidFill>
                  <a:srgbClr val="0000FF"/>
                </a:solidFill>
              </a:rPr>
              <a:t>ও </a:t>
            </a:r>
          </a:p>
          <a:p>
            <a:r>
              <a:rPr lang="bn-BD" sz="2400" dirty="0" smtClean="0">
                <a:solidFill>
                  <a:srgbClr val="0000FF"/>
                </a:solidFill>
              </a:rPr>
              <a:t>আই বি এম কোম্পানীরপ্রকৌশলীর(১৯৪৪)</a:t>
            </a:r>
          </a:p>
          <a:p>
            <a:r>
              <a:rPr lang="bn-BD" sz="3600" dirty="0" smtClean="0">
                <a:solidFill>
                  <a:srgbClr val="FFFF00"/>
                </a:solidFill>
              </a:rPr>
              <a:t>   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4" name="Picture 3" descr="mark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73" y="1219201"/>
            <a:ext cx="3948544" cy="3047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0999" y="4648200"/>
            <a:ext cx="845127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solidFill>
                  <a:srgbClr val="0000FF"/>
                </a:solidFill>
              </a:rPr>
              <a:t>বৈশিষ্ট্য </a:t>
            </a:r>
          </a:p>
          <a:p>
            <a:endParaRPr lang="bn-BD" sz="2400" dirty="0" smtClean="0">
              <a:solidFill>
                <a:srgbClr val="0000FF"/>
              </a:solidFill>
            </a:endParaRPr>
          </a:p>
          <a:p>
            <a:r>
              <a:rPr lang="bn-BD" sz="2400" dirty="0" smtClean="0">
                <a:solidFill>
                  <a:srgbClr val="0000FF"/>
                </a:solidFill>
              </a:rPr>
              <a:t>এর অভ্যন্তরীণ কাজ সম্পন্ন করত বিদ্যুতচুম্বকীয় রিলে</a:t>
            </a:r>
          </a:p>
          <a:p>
            <a:r>
              <a:rPr lang="bn-BD" sz="2400" dirty="0" smtClean="0">
                <a:solidFill>
                  <a:srgbClr val="0000FF"/>
                </a:solidFill>
              </a:rPr>
              <a:t>গাণিতি কাজ সপাদনের অংশ ছিল যান্ত্রিক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1219200" y="13855"/>
            <a:ext cx="2133600" cy="914400"/>
          </a:xfrm>
          <a:prstGeom prst="wedgeRectCallout">
            <a:avLst>
              <a:gd name="adj1" fmla="val -35074"/>
              <a:gd name="adj2" fmla="val 150744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FF0000"/>
                </a:solidFill>
              </a:rPr>
              <a:t>মার্ক-১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74073" y="5181600"/>
            <a:ext cx="8458200" cy="158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343399" y="760412"/>
            <a:ext cx="3429000" cy="1588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iac.jpeg"/>
          <p:cNvPicPr>
            <a:picLocks noChangeAspect="1"/>
          </p:cNvPicPr>
          <p:nvPr/>
        </p:nvPicPr>
        <p:blipFill>
          <a:blip r:embed="rId3"/>
          <a:srcRect b="6541"/>
          <a:stretch>
            <a:fillRect/>
          </a:stretch>
        </p:blipFill>
        <p:spPr>
          <a:xfrm>
            <a:off x="1981200" y="1371600"/>
            <a:ext cx="4114800" cy="307291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381000" y="3505200"/>
            <a:ext cx="830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4400" dirty="0" smtClean="0"/>
          </a:p>
          <a:p>
            <a:r>
              <a:rPr lang="bn-BD" sz="4000" dirty="0" smtClean="0"/>
              <a:t>দৈর্ঘ্য – ৪০ফুট, প্রস্থ-২০ ফুট, ওজন – ৩০টন   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1333780" y="194224"/>
            <a:ext cx="44839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এনিয়াক কম্পিউটার(১৯৪৬)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219200"/>
            <a:ext cx="91440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04800" y="2514600"/>
            <a:ext cx="838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200" dirty="0" smtClean="0">
              <a:solidFill>
                <a:srgbClr val="FFFF00"/>
              </a:solidFill>
            </a:endParaRPr>
          </a:p>
          <a:p>
            <a:r>
              <a:rPr lang="bn-BD" sz="7200" dirty="0" smtClean="0">
                <a:solidFill>
                  <a:srgbClr val="FFFF00"/>
                </a:solidFill>
              </a:rPr>
              <a:t>  </a:t>
            </a:r>
          </a:p>
          <a:p>
            <a:r>
              <a:rPr lang="bn-BD" sz="3600" dirty="0" smtClean="0">
                <a:solidFill>
                  <a:srgbClr val="FFFF00"/>
                </a:solidFill>
              </a:rPr>
              <a:t>এটি প্রতি সেকন্ড এ ৫০০০ যোগ এবং </a:t>
            </a:r>
          </a:p>
          <a:p>
            <a:r>
              <a:rPr lang="bn-BD" sz="3600" dirty="0" smtClean="0">
                <a:solidFill>
                  <a:srgbClr val="FFFF00"/>
                </a:solidFill>
              </a:rPr>
              <a:t>৩০০ গুণের কাজ করতে পারত 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457200"/>
            <a:ext cx="8458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115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2057400"/>
            <a:ext cx="8839200" cy="10668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1100" dirty="0" smtClean="0">
                <a:solidFill>
                  <a:srgbClr val="0000FF"/>
                </a:solidFill>
              </a:rPr>
              <a:t>                                </a:t>
            </a:r>
            <a:r>
              <a:rPr lang="en-US" sz="1100" dirty="0" smtClean="0">
                <a:solidFill>
                  <a:srgbClr val="0000FF"/>
                </a:solidFill>
              </a:rPr>
              <a:t>       </a:t>
            </a:r>
            <a:r>
              <a:rPr lang="bn-BD" sz="2800" dirty="0" smtClean="0">
                <a:solidFill>
                  <a:srgbClr val="FFFF00"/>
                </a:solidFill>
              </a:rPr>
              <a:t>কয়েকটি প্রাচীন গণণা যন্ত্রের নাম লেখ</a:t>
            </a:r>
            <a:endParaRPr lang="bn-BD" sz="1100" dirty="0" smtClean="0">
              <a:solidFill>
                <a:srgbClr val="FFFF00"/>
              </a:solidFill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228600" y="2209800"/>
            <a:ext cx="1981200" cy="685800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ভাইরাস দল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2400" y="3429000"/>
            <a:ext cx="8839200" cy="10668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rgbClr val="0000FF"/>
                </a:solidFill>
              </a:rPr>
              <a:t>                     </a:t>
            </a:r>
          </a:p>
          <a:p>
            <a:r>
              <a:rPr lang="bn-BD" sz="4800" dirty="0" smtClean="0">
                <a:solidFill>
                  <a:srgbClr val="0000FF"/>
                </a:solidFill>
              </a:rPr>
              <a:t>        </a:t>
            </a:r>
            <a:r>
              <a:rPr lang="en-US" sz="4800" dirty="0" smtClean="0">
                <a:solidFill>
                  <a:srgbClr val="0000FF"/>
                </a:solidFill>
              </a:rPr>
              <a:t> </a:t>
            </a:r>
            <a:r>
              <a:rPr lang="bn-BD" sz="2800" dirty="0" smtClean="0">
                <a:solidFill>
                  <a:srgbClr val="FFFF00"/>
                </a:solidFill>
              </a:rPr>
              <a:t>কয়েকটি প্রাচীন কম্পিউটারের নাম লেখ </a:t>
            </a:r>
          </a:p>
          <a:p>
            <a:endParaRPr lang="bn-BD" dirty="0" smtClean="0">
              <a:solidFill>
                <a:srgbClr val="0000FF"/>
              </a:solidFill>
            </a:endParaRPr>
          </a:p>
        </p:txBody>
      </p:sp>
      <p:sp>
        <p:nvSpPr>
          <p:cNvPr id="17" name="Flowchart: Alternate Process 16"/>
          <p:cNvSpPr/>
          <p:nvPr/>
        </p:nvSpPr>
        <p:spPr>
          <a:xfrm>
            <a:off x="228600" y="3657600"/>
            <a:ext cx="1981200" cy="685800"/>
          </a:xfrm>
          <a:prstGeom prst="flowChartAlternate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প্রসেসর দল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2400" y="5029200"/>
            <a:ext cx="8839200" cy="10668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rgbClr val="0000FF"/>
                </a:solidFill>
              </a:rPr>
              <a:t>                     </a:t>
            </a:r>
          </a:p>
          <a:p>
            <a:r>
              <a:rPr lang="bn-BD" sz="4800" dirty="0" smtClean="0">
                <a:solidFill>
                  <a:srgbClr val="0000FF"/>
                </a:solidFill>
              </a:rPr>
              <a:t>        </a:t>
            </a:r>
          </a:p>
          <a:p>
            <a:r>
              <a:rPr lang="bn-BD" sz="3200" dirty="0" smtClean="0">
                <a:solidFill>
                  <a:srgbClr val="0000FF"/>
                </a:solidFill>
              </a:rPr>
              <a:t>           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bn-BD" sz="2800" dirty="0" smtClean="0">
                <a:solidFill>
                  <a:srgbClr val="FFFF00"/>
                </a:solidFill>
              </a:rPr>
              <a:t>প্রাচীন ও বর্তমান কম্পিউটারের মধ্যে </a:t>
            </a:r>
          </a:p>
          <a:p>
            <a:r>
              <a:rPr lang="bn-BD" sz="2800" dirty="0" smtClean="0">
                <a:solidFill>
                  <a:srgbClr val="FFFF00"/>
                </a:solidFill>
              </a:rPr>
              <a:t>             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bn-BD" sz="2800" dirty="0" smtClean="0">
                <a:solidFill>
                  <a:srgbClr val="FFFF00"/>
                </a:solidFill>
              </a:rPr>
              <a:t>তিনটি পার্থক্য </a:t>
            </a:r>
            <a:r>
              <a:rPr lang="bn-BD" sz="3200" dirty="0" smtClean="0">
                <a:solidFill>
                  <a:srgbClr val="FFFF00"/>
                </a:solidFill>
              </a:rPr>
              <a:t>উল্লেখ কর</a:t>
            </a:r>
            <a:r>
              <a:rPr lang="bn-BD" sz="3200" dirty="0" smtClean="0">
                <a:solidFill>
                  <a:srgbClr val="0000FF"/>
                </a:solidFill>
              </a:rPr>
              <a:t> </a:t>
            </a:r>
            <a:endParaRPr lang="en-US" sz="4400" dirty="0" smtClean="0">
              <a:solidFill>
                <a:srgbClr val="0000FF"/>
              </a:solidFill>
            </a:endParaRPr>
          </a:p>
          <a:p>
            <a:endParaRPr lang="bn-BD" sz="4800" dirty="0" smtClean="0">
              <a:solidFill>
                <a:srgbClr val="0000FF"/>
              </a:solidFill>
            </a:endParaRPr>
          </a:p>
          <a:p>
            <a:endParaRPr lang="bn-BD" dirty="0" smtClean="0">
              <a:solidFill>
                <a:srgbClr val="0000FF"/>
              </a:solidFill>
            </a:endParaRPr>
          </a:p>
        </p:txBody>
      </p:sp>
      <p:sp>
        <p:nvSpPr>
          <p:cNvPr id="20" name="Flowchart: Alternate Process 19"/>
          <p:cNvSpPr/>
          <p:nvPr/>
        </p:nvSpPr>
        <p:spPr>
          <a:xfrm>
            <a:off x="304800" y="5181600"/>
            <a:ext cx="1524000" cy="6858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র‍্যাম দল</a:t>
            </a:r>
            <a:endParaRPr lang="en-US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7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770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7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770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6" grpId="0" animBg="1"/>
      <p:bldP spid="17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19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62725"/>
            <a:ext cx="8077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    g~j¨vqb</a:t>
            </a:r>
            <a:endParaRPr lang="en-US" sz="115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514600"/>
            <a:ext cx="8382000" cy="2554545"/>
          </a:xfrm>
          <a:prstGeom prst="rect">
            <a:avLst/>
          </a:prstGeom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 prst="coolSlan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1| cÖ_g MYbv h‡š¿i bvg Kx ?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2| c¨vmK¨vjvBb Gi mvnv‡h¨ Kx ai‡Yi KvR Kiv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†hZ?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3| wWwRUvj Kw¤úDUv‡ii RbK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†K?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4| GwbqvK Kw¤úDUvi cÖwZ ‡m‡KÛ G KZwU  ¸Y Ki‡Z cviZ?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5| GbvwjwUK¨vj BwÄb ‡K ˆZwi K‡ib?  </a:t>
            </a:r>
            <a:endParaRPr lang="en-US" sz="32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037297" y="457200"/>
            <a:ext cx="5409501" cy="1666173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73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526" y="1600200"/>
            <a:ext cx="4050509" cy="35052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4" name="Rounded Rectangle 3"/>
          <p:cNvSpPr/>
          <p:nvPr/>
        </p:nvSpPr>
        <p:spPr>
          <a:xfrm>
            <a:off x="838200" y="381000"/>
            <a:ext cx="7696200" cy="11430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evwoi KvR</a:t>
            </a:r>
            <a:endParaRPr lang="en-US" sz="72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1054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ChandrabatiMJ" pitchFamily="2" charset="0"/>
                <a:cs typeface="ChandrabatiMJ" pitchFamily="2" charset="0"/>
              </a:rPr>
              <a:t>cÖvPxb I eZ©gvb Kv‡ji Kw¤úDUv‡ii cvuPwU mv`„k¨ I ˆemv`„k¨ †jL|  </a:t>
            </a:r>
            <a:endParaRPr lang="en-US" sz="3200" dirty="0">
              <a:solidFill>
                <a:srgbClr val="0000FF"/>
              </a:solidFill>
              <a:latin typeface="ChandrabatiMJ" pitchFamily="2" charset="0"/>
              <a:cs typeface="Chandrabati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61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15593" y="1600200"/>
            <a:ext cx="6788219" cy="31547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199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9900" b="1" dirty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8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EA16C2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SutonnyMJ" pitchFamily="2" charset="0"/>
                <a:cs typeface="NikoshBAN" pitchFamily="2" charset="0"/>
              </a:rPr>
              <a:t>cwiwPwZ</a:t>
            </a:r>
            <a:endParaRPr lang="en-US" sz="88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rgbClr val="EA16C2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6" name="Flowchart: Punched Tape 5"/>
          <p:cNvSpPr/>
          <p:nvPr/>
        </p:nvSpPr>
        <p:spPr>
          <a:xfrm>
            <a:off x="4481286" y="1371600"/>
            <a:ext cx="4648200" cy="5105400"/>
          </a:xfrm>
          <a:prstGeom prst="flowChartPunchedTape">
            <a:avLst/>
          </a:prstGeom>
          <a:blipFill>
            <a:blip r:embed="rId3"/>
            <a:tile tx="0" ty="0" sx="100000" sy="100000" flip="none" algn="tl"/>
          </a:blip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bn-BD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  <a:cs typeface="NikoshBAN" pitchFamily="2" charset="0"/>
            </a:endParaRPr>
          </a:p>
          <a:p>
            <a:r>
              <a:rPr lang="en-US" sz="4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‡kÖwY - beg</a:t>
            </a:r>
          </a:p>
          <a:p>
            <a:r>
              <a:rPr lang="en-US" sz="4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welq  t Kw¤úDUvi </a:t>
            </a:r>
            <a:r>
              <a:rPr lang="bn-BD" sz="4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শিক্ষা</a:t>
            </a:r>
            <a:endParaRPr lang="en-US" sz="4400" b="1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  <a:cs typeface="NikoshBAN" pitchFamily="2" charset="0"/>
            </a:endParaRPr>
          </a:p>
          <a:p>
            <a:r>
              <a:rPr lang="bn-BD" sz="4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অধ্যা</a:t>
            </a:r>
            <a:r>
              <a:rPr lang="en-US" sz="4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q t GK</a:t>
            </a:r>
          </a:p>
          <a:p>
            <a:r>
              <a:rPr lang="bn-BD" sz="4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পাঠের বিষয়ঃ  কম্পিউটারের ইতিহাস </a:t>
            </a:r>
            <a:r>
              <a:rPr lang="en-US" sz="4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</a:p>
          <a:p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0" y="1752600"/>
            <a:ext cx="4343400" cy="47244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bn-BD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handrabatiMatraMJ" pitchFamily="2" charset="0"/>
              <a:cs typeface="ChandrabatiMatraMJ" pitchFamily="2" charset="0"/>
            </a:endParaRPr>
          </a:p>
          <a:p>
            <a:endParaRPr lang="bn-BD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handrabatiMatraMJ" pitchFamily="2" charset="0"/>
              <a:cs typeface="ChandrabatiMatraMJ" pitchFamily="2" charset="0"/>
            </a:endParaRPr>
          </a:p>
          <a:p>
            <a:endParaRPr lang="bn-BD" sz="4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আব্দুর রহিম </a:t>
            </a:r>
          </a:p>
          <a:p>
            <a:r>
              <a:rPr lang="bn-BD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 শিক্ষক </a:t>
            </a:r>
            <a:r>
              <a:rPr 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(কম্পিউটার) </a:t>
            </a:r>
          </a:p>
          <a:p>
            <a:r>
              <a:rPr lang="bn-BD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হাজী ওয়াজেদ আলী মাধ্যমিক বিদ্যালয় </a:t>
            </a:r>
          </a:p>
          <a:p>
            <a:r>
              <a:rPr lang="bn-BD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ক্ষেমিরদিয়াড়, ভেড়ামারা, কুষ্টিয়া । </a:t>
            </a:r>
            <a:endParaRPr lang="en-US" sz="2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438400"/>
            <a:ext cx="1438656" cy="1801368"/>
          </a:xfrm>
        </p:spPr>
      </p:pic>
    </p:spTree>
    <p:extLst>
      <p:ext uri="{BB962C8B-B14F-4D97-AF65-F5344CB8AC3E}">
        <p14:creationId xmlns:p14="http://schemas.microsoft.com/office/powerpoint/2010/main" val="141778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708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bn-BD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bn-BD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bn-BD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bn-BD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bn-BD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bn-BD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bn-BD" sz="12800" b="1" dirty="0" smtClean="0">
                <a:ln w="11430"/>
                <a:solidFill>
                  <a:srgbClr val="6733F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শিখন ফল</a:t>
            </a:r>
            <a:endParaRPr lang="en-US" b="1" dirty="0">
              <a:ln w="11430"/>
              <a:solidFill>
                <a:srgbClr val="6733F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335957"/>
            <a:ext cx="9144000" cy="4876800"/>
          </a:xfrm>
        </p:spPr>
        <p:txBody>
          <a:bodyPr>
            <a:normAutofit fontScale="85000" lnSpcReduction="10000"/>
          </a:bodyPr>
          <a:lstStyle/>
          <a:p>
            <a:r>
              <a:rPr lang="bn-BD" sz="6600" b="1" dirty="0" smtClean="0">
                <a:ln w="1905"/>
                <a:solidFill>
                  <a:srgbClr val="6733F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শিক্ষার্থীগণ</a:t>
            </a:r>
          </a:p>
          <a:p>
            <a:endParaRPr lang="bn-BD" sz="4000" dirty="0" smtClean="0">
              <a:solidFill>
                <a:srgbClr val="6733F9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4000" dirty="0" smtClean="0">
                <a:solidFill>
                  <a:srgbClr val="6733F9"/>
                </a:solidFill>
                <a:latin typeface="NikoshBAN" pitchFamily="2" charset="0"/>
                <a:cs typeface="NikoshBAN" pitchFamily="2" charset="0"/>
              </a:rPr>
              <a:t>*প্রাচীন গণণা যন্ত্রের নাম</a:t>
            </a:r>
            <a:r>
              <a:rPr lang="en-US" sz="4000" dirty="0" smtClean="0">
                <a:solidFill>
                  <a:srgbClr val="6733F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6733F9"/>
                </a:solidFill>
                <a:latin typeface="NikoshBAN" pitchFamily="2" charset="0"/>
                <a:cs typeface="NikoshBAN" pitchFamily="2" charset="0"/>
              </a:rPr>
              <a:t>ও প্রথম কম্পিউটারের নাম  বলতে পারবে</a:t>
            </a:r>
          </a:p>
          <a:p>
            <a:pPr marL="514350" indent="-514350">
              <a:buNone/>
            </a:pPr>
            <a:r>
              <a:rPr lang="bn-BD" sz="4000" dirty="0" smtClean="0">
                <a:solidFill>
                  <a:srgbClr val="6733F9"/>
                </a:solidFill>
                <a:latin typeface="NikoshBAN" pitchFamily="2" charset="0"/>
                <a:cs typeface="NikoshBAN" pitchFamily="2" charset="0"/>
              </a:rPr>
              <a:t>*প্রথম ডিজিটাল কম্পিউটারের নাম বলতে পারবে</a:t>
            </a:r>
          </a:p>
          <a:p>
            <a:pPr marL="514350" indent="-514350">
              <a:buNone/>
            </a:pPr>
            <a:r>
              <a:rPr lang="bn-BD" sz="4000" dirty="0" smtClean="0">
                <a:solidFill>
                  <a:srgbClr val="6733F9"/>
                </a:solidFill>
                <a:latin typeface="NikoshBAN" pitchFamily="2" charset="0"/>
                <a:cs typeface="NikoshBAN" pitchFamily="2" charset="0"/>
              </a:rPr>
              <a:t>* কম্পিউটার ও ডিজিটাল কম্পিউটারের জনকের নাম বলতে পারবে</a:t>
            </a:r>
          </a:p>
          <a:p>
            <a:pPr marL="514350" indent="-514350">
              <a:buNone/>
            </a:pPr>
            <a:r>
              <a:rPr lang="bn-BD" sz="4000" dirty="0" smtClean="0">
                <a:solidFill>
                  <a:srgbClr val="6733F9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BD" sz="4000" dirty="0" smtClean="0">
              <a:solidFill>
                <a:srgbClr val="6733F9"/>
              </a:solidFill>
            </a:endParaRPr>
          </a:p>
          <a:p>
            <a:pPr marL="514350" indent="-514350">
              <a:buNone/>
            </a:pPr>
            <a:r>
              <a:rPr lang="bn-BD" sz="4000" dirty="0" smtClean="0">
                <a:solidFill>
                  <a:srgbClr val="6733F9"/>
                </a:solidFill>
              </a:rPr>
              <a:t>  </a:t>
            </a:r>
            <a:endParaRPr lang="en-US" sz="4000" dirty="0">
              <a:solidFill>
                <a:srgbClr val="6733F9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3048000"/>
            <a:ext cx="9144000" cy="1588"/>
          </a:xfrm>
          <a:prstGeom prst="line">
            <a:avLst/>
          </a:prstGeom>
          <a:ln w="76200">
            <a:solidFill>
              <a:srgbClr val="6733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301794"/>
            <a:ext cx="7924800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bn-BD" sz="8800" b="1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8800" b="1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pomuter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57200"/>
            <a:ext cx="8686799" cy="640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0" y="53340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আজকের পাঠের বিষয়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" y="4419600"/>
            <a:ext cx="842570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9600" b="1" dirty="0" smtClean="0">
                <a:ln w="1905"/>
                <a:solidFill>
                  <a:srgbClr val="EA16C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কম্পিউটারের ইতিহাস</a:t>
            </a:r>
            <a:endParaRPr lang="en-US" sz="9600" b="1" dirty="0">
              <a:ln w="1905"/>
              <a:solidFill>
                <a:srgbClr val="EA16C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0"/>
            <a:ext cx="8305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6000" dirty="0" smtClean="0">
              <a:solidFill>
                <a:srgbClr val="FF0000"/>
              </a:solidFill>
            </a:endParaRPr>
          </a:p>
          <a:p>
            <a:endParaRPr lang="bn-BD" sz="6000" dirty="0" smtClean="0">
              <a:solidFill>
                <a:srgbClr val="FF0000"/>
              </a:solidFill>
            </a:endParaRPr>
          </a:p>
          <a:p>
            <a:endParaRPr lang="bn-BD" sz="6000" dirty="0" smtClean="0">
              <a:solidFill>
                <a:srgbClr val="FF0000"/>
              </a:solidFill>
            </a:endParaRPr>
          </a:p>
          <a:p>
            <a:r>
              <a:rPr lang="bn-BD" sz="6000" dirty="0" smtClean="0">
                <a:solidFill>
                  <a:srgbClr val="0000FF"/>
                </a:solidFill>
              </a:rPr>
              <a:t>মানুষের তৈরি প্রথম গণণা যন্ত্র</a:t>
            </a:r>
          </a:p>
          <a:p>
            <a:r>
              <a:rPr lang="bn-BD" sz="4800" dirty="0" smtClean="0">
                <a:solidFill>
                  <a:srgbClr val="0000FF"/>
                </a:solidFill>
              </a:rPr>
              <a:t>আবিষ্কার-খৃঃপূর্ব (৪০০-৫০০)চীন ও মিশরে  </a:t>
            </a:r>
            <a:endParaRPr lang="en-US" sz="4800" dirty="0">
              <a:solidFill>
                <a:srgbClr val="0000FF"/>
              </a:solidFill>
            </a:endParaRPr>
          </a:p>
        </p:txBody>
      </p:sp>
      <p:pic>
        <p:nvPicPr>
          <p:cNvPr id="9" name="Picture 8" descr="abakas.jpeg"/>
          <p:cNvPicPr>
            <a:picLocks noChangeAspect="1"/>
          </p:cNvPicPr>
          <p:nvPr/>
        </p:nvPicPr>
        <p:blipFill>
          <a:blip r:embed="rId3"/>
          <a:srcRect t="14734" r="1250"/>
          <a:stretch>
            <a:fillRect/>
          </a:stretch>
        </p:blipFill>
        <p:spPr>
          <a:xfrm>
            <a:off x="3962400" y="152400"/>
            <a:ext cx="5181600" cy="2738322"/>
          </a:xfrm>
          <a:prstGeom prst="rect">
            <a:avLst/>
          </a:prstGeom>
        </p:spPr>
      </p:pic>
      <p:sp>
        <p:nvSpPr>
          <p:cNvPr id="10" name="Rectangular Callout 9"/>
          <p:cNvSpPr/>
          <p:nvPr/>
        </p:nvSpPr>
        <p:spPr>
          <a:xfrm>
            <a:off x="304800" y="0"/>
            <a:ext cx="2819400" cy="1219200"/>
          </a:xfrm>
          <a:prstGeom prst="wedgeRectCallout">
            <a:avLst>
              <a:gd name="adj1" fmla="val 81953"/>
              <a:gd name="adj2" fmla="val 11096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dirty="0" smtClean="0">
                <a:solidFill>
                  <a:srgbClr val="6733F9"/>
                </a:solidFill>
              </a:rPr>
              <a:t>এবাকাস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" y="4800600"/>
            <a:ext cx="7543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 smtClean="0">
                <a:solidFill>
                  <a:srgbClr val="0000FF"/>
                </a:solidFill>
              </a:rPr>
              <a:t>এই যন্ত্রের সাহায্যে শুধু যোগ এবং বিয়োগ করা যেতো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60960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hlinkClick r:id="rId4"/>
              </a:rPr>
              <a:t>http://www.youtube.com/watch?v=wD5ALPHQuC0</a:t>
            </a:r>
            <a:endParaRPr lang="en-US" dirty="0" smtClean="0">
              <a:solidFill>
                <a:srgbClr val="0000FF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scal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3814235" cy="4876801"/>
          </a:xfrm>
          <a:prstGeom prst="rect">
            <a:avLst/>
          </a:prstGeom>
        </p:spPr>
      </p:pic>
      <p:pic>
        <p:nvPicPr>
          <p:cNvPr id="3" name="Picture 2" descr="pascaline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0"/>
            <a:ext cx="5410201" cy="4876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4876820"/>
            <a:ext cx="89916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1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bn-BD" sz="4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ফরাসী বিজ্ঞানী ব্লেইজ প্যাসকেল ও তাঁর আবিস্কৃত বিশ্বের প্রথম যান্ত্রিকক্যালকুলেটর(১৬৪২)</a:t>
            </a:r>
            <a:endParaRPr lang="en-US" sz="105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4114800" y="152400"/>
            <a:ext cx="1905000" cy="609600"/>
          </a:xfrm>
          <a:prstGeom prst="wedgeRoundRectCallout">
            <a:avLst>
              <a:gd name="adj1" fmla="val -5560"/>
              <a:gd name="adj2" fmla="val 1488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প্যাসক্যালাইন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bage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4038600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analitical engine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0"/>
            <a:ext cx="4191000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85800" y="4495801"/>
            <a:ext cx="84582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কম্পিউটারের জনক চার্লস ব্যাবেজ ও তাঁর নক্সাকৃত এনালিটিক্যাল ইঞ্জিন (1801 খৃঃ)</a:t>
            </a:r>
            <a:r>
              <a:rPr lang="bn-BD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4800" dirty="0" smtClean="0">
                <a:solidFill>
                  <a:srgbClr val="FFFF00"/>
                </a:solidFill>
              </a:rPr>
              <a:t>এটি তৈরি করেন তাঁর পুত্র হেনরি ব্যাবেজ</a:t>
            </a:r>
            <a:endParaRPr lang="en-US" sz="4800" dirty="0" smtClean="0">
              <a:solidFill>
                <a:srgbClr val="FFFF00"/>
              </a:solidFill>
            </a:endParaRPr>
          </a:p>
          <a:p>
            <a:endParaRPr 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4572000" y="3733800"/>
            <a:ext cx="4038600" cy="609600"/>
          </a:xfrm>
          <a:prstGeom prst="flowChartAlternate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6733F9"/>
                </a:solidFill>
                <a:latin typeface="NikoshBAN" pitchFamily="2" charset="0"/>
                <a:cs typeface="NikoshBAN" pitchFamily="2" charset="0"/>
              </a:rPr>
              <a:t>এনালিটিক্যাল ইঞ্জিন </a:t>
            </a:r>
            <a:endParaRPr lang="en-US" sz="4000" dirty="0">
              <a:solidFill>
                <a:srgbClr val="6733F9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85800" y="5943600"/>
            <a:ext cx="7543800" cy="762000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rk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956654"/>
          </a:xfrm>
          <a:prstGeom prst="rect">
            <a:avLst/>
          </a:prstGeom>
        </p:spPr>
      </p:pic>
      <p:sp>
        <p:nvSpPr>
          <p:cNvPr id="4" name="Flowchart: Alternate Process 3"/>
          <p:cNvSpPr/>
          <p:nvPr/>
        </p:nvSpPr>
        <p:spPr>
          <a:xfrm>
            <a:off x="381000" y="5181600"/>
            <a:ext cx="8382000" cy="12954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FFFF00"/>
                </a:solidFill>
              </a:rPr>
              <a:t>মার্ক-১ বিশ্বের প্রথম ডিজিটাল কম্পিউটার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ike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419600" cy="6858000"/>
          </a:xfrm>
          <a:prstGeom prst="rect">
            <a:avLst/>
          </a:prstGeom>
        </p:spPr>
      </p:pic>
      <p:pic>
        <p:nvPicPr>
          <p:cNvPr id="4" name="Picture 3" descr="mark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9166" y="0"/>
            <a:ext cx="4800600" cy="6857999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4419600" y="6019800"/>
            <a:ext cx="4724400" cy="838200"/>
          </a:xfrm>
          <a:prstGeom prst="wedgeRectCallout">
            <a:avLst>
              <a:gd name="adj1" fmla="val -9749"/>
              <a:gd name="adj2" fmla="val 5356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6733F9"/>
                </a:solidFill>
              </a:rPr>
              <a:t>মার্ক-১</a:t>
            </a:r>
            <a:endParaRPr lang="en-US" sz="4400" dirty="0">
              <a:solidFill>
                <a:srgbClr val="6733F9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0" y="6019800"/>
            <a:ext cx="4343400" cy="838200"/>
          </a:xfrm>
          <a:prstGeom prst="wedgeRectCallout">
            <a:avLst>
              <a:gd name="adj1" fmla="val -5692"/>
              <a:gd name="adj2" fmla="val 47922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6733F9"/>
                </a:solidFill>
              </a:rPr>
              <a:t>হাওয়ার্ড এইকিন </a:t>
            </a:r>
            <a:endParaRPr lang="en-US" sz="4400" dirty="0">
              <a:solidFill>
                <a:srgbClr val="6733F9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29200"/>
            <a:ext cx="9144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FFFF00"/>
                </a:solidFill>
              </a:rPr>
              <a:t>হাওয়ার্ড এইকিনকে ডিজিটাল কম্পিউটারের জনক বলা হয়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994</TotalTime>
  <Words>317</Words>
  <Application>Microsoft Office PowerPoint</Application>
  <PresentationFormat>On-screen Show (4:3)</PresentationFormat>
  <Paragraphs>85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Flow</vt:lpstr>
      <vt:lpstr>PowerPoint Presentation</vt:lpstr>
      <vt:lpstr>cwiwPwZ</vt:lpstr>
      <vt:lpstr>     শিখন 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Rahim</dc:creator>
  <cp:lastModifiedBy>TSS</cp:lastModifiedBy>
  <cp:revision>217</cp:revision>
  <dcterms:created xsi:type="dcterms:W3CDTF">2006-08-16T00:00:00Z</dcterms:created>
  <dcterms:modified xsi:type="dcterms:W3CDTF">2013-09-26T00:19:38Z</dcterms:modified>
</cp:coreProperties>
</file>